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1" r:id="rId4"/>
    <p:sldId id="258" r:id="rId5"/>
    <p:sldId id="259" r:id="rId6"/>
    <p:sldId id="262" r:id="rId7"/>
    <p:sldId id="260" r:id="rId8"/>
    <p:sldId id="263" r:id="rId9"/>
    <p:sldId id="264" r:id="rId10"/>
    <p:sldId id="265" r:id="rId11"/>
    <p:sldId id="266" r:id="rId12"/>
    <p:sldId id="268" r:id="rId13"/>
    <p:sldId id="275" r:id="rId14"/>
    <p:sldId id="269" r:id="rId15"/>
    <p:sldId id="276" r:id="rId16"/>
    <p:sldId id="277" r:id="rId17"/>
    <p:sldId id="270" r:id="rId18"/>
    <p:sldId id="278" r:id="rId19"/>
    <p:sldId id="271" r:id="rId20"/>
    <p:sldId id="279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F5A31-B3C2-4D94-A3E7-A888D8BB8263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C1530-528B-43A1-967A-7DF5873D70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515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5702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35568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92252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73662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10685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75185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00421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39917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65704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64743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10104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696BA-52D4-4A6F-BC45-737D6BCF19C2}" type="datetimeFigureOut">
              <a:rPr lang="ru-RU" smtClean="0"/>
              <a:t>31.05.2019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20E44-E682-42C9-B016-EB906942CA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69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Microsoft_Windows" TargetMode="External"/><Relationship Id="rId2" Type="http://schemas.openxmlformats.org/officeDocument/2006/relationships/hyperlink" Target="https://ru.wikipedia.org/wiki/Linux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u.wikipedia.org/wiki/Android" TargetMode="External"/><Relationship Id="rId5" Type="http://schemas.openxmlformats.org/officeDocument/2006/relationships/hyperlink" Target="https://ru.wikipedia.org/wiki/IOS" TargetMode="External"/><Relationship Id="rId4" Type="http://schemas.openxmlformats.org/officeDocument/2006/relationships/hyperlink" Target="https://ru.wikipedia.org/wiki/Mac_OS_X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246103"/>
          </a:xfrm>
        </p:spPr>
        <p:txBody>
          <a:bodyPr>
            <a:normAutofit fontScale="90000"/>
          </a:bodyPr>
          <a:lstStyle/>
          <a:p>
            <a:r>
              <a:rPr lang="ru-RU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</a:t>
            </a:r>
            <a:r>
              <a:rPr lang="ru-RU" sz="2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  <a:r>
              <a:rPr lang="ru-RU" sz="4800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ru-RU" sz="48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ru-RU" sz="2000" b="1" cap="small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 ИССЛЕДОВАТЕЛЬСКИЙ УНИВЕРСИТЕТ</a:t>
            </a:r>
            <a:r>
              <a:rPr lang="ru-RU" sz="2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cap="small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«ВЫСШАЯ ШКОЛА ЭКОНОМИКИ</a:t>
            </a:r>
            <a:r>
              <a:rPr lang="ru-RU" sz="2000" b="1" cap="small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ru-RU" sz="2000" b="1" cap="small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1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1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информатики, математики и компьютерных наук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60637" y="3900210"/>
            <a:ext cx="3998842" cy="2808701"/>
          </a:xfrm>
        </p:spPr>
        <p:txBody>
          <a:bodyPr>
            <a:noAutofit/>
          </a:bodyPr>
          <a:lstStyle/>
          <a:p>
            <a:pPr algn="r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</a:t>
            </a:r>
          </a:p>
          <a:p>
            <a:pPr algn="r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группы 18ПИ-2</a:t>
            </a:r>
          </a:p>
          <a:p>
            <a:pPr algn="r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Морозова Милена Сергеевна</a:t>
            </a:r>
          </a:p>
          <a:p>
            <a:pPr algn="r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r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algn="r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Лупанова Елена Александровна</a:t>
            </a:r>
          </a:p>
          <a:p>
            <a:pPr algn="r"/>
            <a:r>
              <a:rPr lang="ru-RU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Старший преподаватель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08832" y="2188199"/>
            <a:ext cx="11064567" cy="362150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5400" b="1" kern="150" dirty="0" smtClean="0">
                <a:latin typeface="Times New Roman" panose="02020603050405020304" pitchFamily="18" charset="0"/>
                <a:ea typeface="SimSun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ru-RU" sz="5400" b="1" kern="15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ahoma" panose="020B0604030504040204" pitchFamily="34" charset="0"/>
              </a:rPr>
              <a:t>Разработка игрового приложения 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5400" b="1" kern="15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ahoma" panose="020B0604030504040204" pitchFamily="34" charset="0"/>
              </a:rPr>
              <a:t>“Фонарик”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endParaRPr lang="ru-RU" sz="3600" kern="150" dirty="0">
              <a:solidFill>
                <a:schemeClr val="accent5">
                  <a:lumMod val="50000"/>
                </a:schemeClr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597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6" y="0"/>
            <a:ext cx="4509138" cy="33829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6" y="3495075"/>
            <a:ext cx="6372773" cy="311245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140" y="870750"/>
            <a:ext cx="3737797" cy="380347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81303" y="1027611"/>
            <a:ext cx="2272938" cy="11756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199017" y="1292273"/>
            <a:ext cx="183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Игровая область приложения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968343" y="5051303"/>
            <a:ext cx="2969623" cy="11230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198209" y="5151175"/>
            <a:ext cx="2699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Возможность записать свой результат в общий список результатов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96093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356" y="0"/>
            <a:ext cx="113964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Недостатки существующего решения</a:t>
            </a:r>
            <a:endParaRPr lang="ru-RU" sz="5400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25596" y="138455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Вариантность уровней. 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Отсутствие Паузы. 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Потеря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отведённого времени. </a:t>
            </a:r>
            <a:endParaRPr lang="ru-RU" sz="32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продумывания тактики игры</a:t>
            </a: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Много рекламы. 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40" y="1267624"/>
            <a:ext cx="3331011" cy="249075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429374" y="861338"/>
            <a:ext cx="2358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“HARD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MODE”</a:t>
            </a:r>
            <a:endParaRPr lang="ru-RU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28" y="4350715"/>
            <a:ext cx="3371917" cy="25289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462582" y="3785215"/>
            <a:ext cx="280737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“EASY MODE”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58083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10719" y="0"/>
            <a:ext cx="11292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разработанного решения</a:t>
            </a:r>
            <a:endParaRPr lang="ru-RU" sz="5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24643" y="923330"/>
            <a:ext cx="3721826" cy="539328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00206" y="1227908"/>
            <a:ext cx="49203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На блок-схеме представлена база логики игры.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Пользователь выбирает уровень игры, в соответствии со сложностью отображается поле с определёнными параметрами.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Начинается игра.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 конце можно перезапустить игру.</a:t>
            </a:r>
          </a:p>
          <a:p>
            <a:endParaRPr lang="ru-RU" dirty="0" smtClean="0"/>
          </a:p>
          <a:p>
            <a:r>
              <a:rPr lang="ru-RU" dirty="0" smtClean="0"/>
              <a:t>Практически каждому блоку в данной схеме соответствует определённое состояние игры, поэтому код п</a:t>
            </a:r>
            <a:r>
              <a:rPr lang="ru-RU" dirty="0" smtClean="0"/>
              <a:t>рограммы разбит </a:t>
            </a:r>
            <a:r>
              <a:rPr lang="ru-RU" dirty="0" smtClean="0"/>
              <a:t>на 4 игровых </a:t>
            </a:r>
            <a:r>
              <a:rPr lang="ru-RU" dirty="0" smtClean="0"/>
              <a:t>состояния (цикла). </a:t>
            </a:r>
          </a:p>
        </p:txBody>
      </p:sp>
    </p:spTree>
    <p:extLst>
      <p:ext uri="{BB962C8B-B14F-4D97-AF65-F5344CB8AC3E}">
        <p14:creationId xmlns:p14="http://schemas.microsoft.com/office/powerpoint/2010/main" val="1508494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5863" y="67381"/>
            <a:ext cx="114609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0" cap="none" spc="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Первое игровое состояние – главное меню</a:t>
            </a:r>
            <a:endParaRPr lang="ru-RU" sz="48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08" y="2817845"/>
            <a:ext cx="4959845" cy="38449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8" y="898378"/>
            <a:ext cx="9495343" cy="1790855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 rot="10800000">
            <a:off x="5503818" y="5286102"/>
            <a:ext cx="1349828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7080069" y="4885509"/>
            <a:ext cx="2647405" cy="17068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7641772" y="5415783"/>
            <a:ext cx="178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Реализация главного меню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Стрелка вниз 8"/>
          <p:cNvSpPr/>
          <p:nvPr/>
        </p:nvSpPr>
        <p:spPr>
          <a:xfrm rot="10800000">
            <a:off x="7968343" y="2689233"/>
            <a:ext cx="566057" cy="916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834743" y="3718559"/>
            <a:ext cx="6043748" cy="10217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060916" y="3767766"/>
            <a:ext cx="581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Пример функционирования кнопки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“EASY”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При нажатии на неё, переменным, отвечающим за параметры игрового поля, присваиваются необходимые значения.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77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2371" y="816429"/>
            <a:ext cx="3544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Он </a:t>
            </a:r>
            <a:r>
              <a:rPr lang="ru-RU" dirty="0" smtClean="0"/>
              <a:t>не входит не в один </a:t>
            </a:r>
            <a:r>
              <a:rPr lang="ru-RU" dirty="0" smtClean="0"/>
              <a:t>цикл</a:t>
            </a:r>
            <a:r>
              <a:rPr lang="ru-RU" dirty="0" smtClean="0"/>
              <a:t>, отвечающий за игровое состояние. Это сделано для того,</a:t>
            </a:r>
            <a:r>
              <a:rPr lang="ru-RU" dirty="0" smtClean="0"/>
              <a:t> </a:t>
            </a:r>
            <a:r>
              <a:rPr lang="ru-RU" dirty="0"/>
              <a:t>ч</a:t>
            </a:r>
            <a:r>
              <a:rPr lang="ru-RU" dirty="0" smtClean="0"/>
              <a:t>тобы </a:t>
            </a:r>
            <a:r>
              <a:rPr lang="ru-RU" dirty="0" smtClean="0"/>
              <a:t>с ним можно было работать везде.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060" y="1054350"/>
            <a:ext cx="7296150" cy="100148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492825" y="85960"/>
            <a:ext cx="114666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Следующий этап – создание массива и  инициализация таймера</a:t>
            </a:r>
            <a:endParaRPr lang="ru-RU" sz="32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23" y="2879357"/>
            <a:ext cx="3116092" cy="32695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74013" y="3913991"/>
            <a:ext cx="2255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Здесь происходит присваивание таймеру начального значения.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6876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548" y="882640"/>
            <a:ext cx="2534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Второе игровое состояние включает в себя создание игрового поля и его отрисовку </a:t>
            </a:r>
            <a:r>
              <a:rPr lang="ru-RU" dirty="0" smtClean="0"/>
              <a:t>в окне приложения.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2548" y="0"/>
            <a:ext cx="116790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cap="none" spc="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Второе игровое состояние – создание игрового поля</a:t>
            </a:r>
            <a:endParaRPr lang="ru-RU" sz="40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17" y="950247"/>
            <a:ext cx="8382726" cy="175275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8" y="3308942"/>
            <a:ext cx="9030483" cy="3292125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9544594" y="4223657"/>
            <a:ext cx="2542903" cy="21074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101943" y="4339271"/>
            <a:ext cx="2090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Функция, отвечающая за рандомное расставление зажжённых фонариков</a:t>
            </a:r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415348" y="2087174"/>
            <a:ext cx="4258491" cy="10798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7687079" y="2148078"/>
            <a:ext cx="371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Функция, инициализирующая созданный массив. В дополнение она отображает игровое поле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14261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48495" y="252494"/>
            <a:ext cx="335500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Пример</a:t>
            </a:r>
            <a:endParaRPr lang="ru-RU" sz="54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7" y="1614164"/>
            <a:ext cx="4896387" cy="38191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4" y="1614164"/>
            <a:ext cx="4584311" cy="39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5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862149"/>
            <a:ext cx="8903290" cy="4688477"/>
          </a:xfrm>
          <a:prstGeom prst="rect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1002059" y="0"/>
            <a:ext cx="96479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Третье игровое состояние - игра</a:t>
            </a:r>
            <a:endParaRPr lang="ru-RU" sz="54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343735" y="1358536"/>
            <a:ext cx="2612571" cy="22032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9562011" y="1583007"/>
            <a:ext cx="2455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Функция, отвечающая за логику всей игры. Она осуществляет смену фонариков с зажжённого на потухший и наоборот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94" y="4997789"/>
            <a:ext cx="6424217" cy="155461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4859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3" y="252982"/>
            <a:ext cx="7910245" cy="253768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769531" y="548640"/>
            <a:ext cx="2717075" cy="13325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9065623" y="753236"/>
            <a:ext cx="257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Кусок программы, отвечающий за отображение таймера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3" y="4651927"/>
            <a:ext cx="9121930" cy="188230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523187" y="4174563"/>
            <a:ext cx="2447110" cy="15016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9647201" y="4325203"/>
            <a:ext cx="2447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Данная часть программы определяет проигрыш или выигрыш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22" y="2919358"/>
            <a:ext cx="2021783" cy="160387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75" y="2932929"/>
            <a:ext cx="2041133" cy="1569257"/>
          </a:xfrm>
          <a:prstGeom prst="rect">
            <a:avLst/>
          </a:prstGeom>
        </p:spPr>
      </p:pic>
      <p:sp>
        <p:nvSpPr>
          <p:cNvPr id="12" name="Стрелка вправо 11"/>
          <p:cNvSpPr/>
          <p:nvPr/>
        </p:nvSpPr>
        <p:spPr>
          <a:xfrm>
            <a:off x="5130742" y="3491706"/>
            <a:ext cx="1000092" cy="451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764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935" y="1135200"/>
            <a:ext cx="1114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Четвёртое игровое состояние отвечает за конец игры, получая исход игры из предыдущего состояния, она в </a:t>
            </a:r>
            <a:r>
              <a:rPr lang="ru-RU" dirty="0" smtClean="0"/>
              <a:t>соответствии с полученным результатом </a:t>
            </a:r>
            <a:r>
              <a:rPr lang="ru-RU" dirty="0" smtClean="0"/>
              <a:t>отражает на экране  </a:t>
            </a:r>
            <a:r>
              <a:rPr lang="en-US" dirty="0" smtClean="0"/>
              <a:t>“LOSE!!!” </a:t>
            </a:r>
            <a:r>
              <a:rPr lang="ru-RU" dirty="0" smtClean="0"/>
              <a:t>и </a:t>
            </a:r>
            <a:r>
              <a:rPr lang="en-US" dirty="0" smtClean="0"/>
              <a:t>“WINNER!!!”</a:t>
            </a:r>
            <a:r>
              <a:rPr lang="ru-RU" dirty="0" smtClean="0"/>
              <a:t> и кнопку </a:t>
            </a:r>
            <a:r>
              <a:rPr lang="en-US" dirty="0" smtClean="0"/>
              <a:t>“RESTART”.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29298" y="0"/>
            <a:ext cx="105508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cap="none" spc="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Четвёртое игровое состояние – конец игры</a:t>
            </a:r>
            <a:endParaRPr lang="ru-RU" sz="44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7" y="2228062"/>
            <a:ext cx="5178935" cy="40159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50" y="2228062"/>
            <a:ext cx="5180511" cy="40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373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7497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Компьютерные игры – распространённое 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направление, набирающее новые оборо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 развития</a:t>
            </a:r>
            <a:endParaRPr lang="ru-RU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 открыта 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использования различной возрастной 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публики</a:t>
            </a:r>
            <a:endParaRPr lang="ru-RU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Данная игра способствует развитию таких качеств, как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стремления к решению поставленной задачи, быстрому нахождению этого 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22487" y="234074"/>
            <a:ext cx="9588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Актуальность выбранной темы</a:t>
            </a:r>
            <a:endParaRPr lang="ru-RU" sz="5400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4752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84068" y="2342606"/>
            <a:ext cx="1038932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9600" b="0" cap="none" spc="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Результат работы</a:t>
            </a:r>
            <a:endParaRPr lang="ru-RU" sz="96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6658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фонари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11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41440" y="93506"/>
            <a:ext cx="90496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Плюсы и минусы приложения</a:t>
            </a:r>
            <a:endParaRPr lang="ru-RU" sz="54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7942" y="1077796"/>
            <a:ext cx="938784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Плюсы: </a:t>
            </a:r>
            <a:endParaRPr lang="ru-RU" sz="2400" b="1" dirty="0" smtClean="0"/>
          </a:p>
          <a:p>
            <a:r>
              <a:rPr lang="ru-RU" sz="2400" b="1" dirty="0" smtClean="0"/>
              <a:t>1. </a:t>
            </a:r>
            <a:r>
              <a:rPr lang="ru-RU" sz="2400" dirty="0"/>
              <a:t>П</a:t>
            </a:r>
            <a:r>
              <a:rPr lang="ru-RU" sz="2400" dirty="0" smtClean="0"/>
              <a:t>риятный</a:t>
            </a:r>
            <a:r>
              <a:rPr lang="en-US" sz="2400" dirty="0" smtClean="0"/>
              <a:t> </a:t>
            </a:r>
            <a:r>
              <a:rPr lang="ru-RU" sz="2400" dirty="0" smtClean="0"/>
              <a:t>графический пользовательский интерфейс</a:t>
            </a:r>
          </a:p>
          <a:p>
            <a:r>
              <a:rPr lang="ru-RU" sz="2400" dirty="0" smtClean="0"/>
              <a:t>2. Исправлены </a:t>
            </a:r>
            <a:r>
              <a:rPr lang="ru-RU" sz="2400" dirty="0" smtClean="0"/>
              <a:t>недостатки существующего решения</a:t>
            </a:r>
          </a:p>
          <a:p>
            <a:r>
              <a:rPr lang="ru-RU" sz="2400" dirty="0" smtClean="0"/>
              <a:t>3. Возможность модернизации</a:t>
            </a:r>
          </a:p>
          <a:p>
            <a:r>
              <a:rPr lang="ru-RU" sz="2400" dirty="0" smtClean="0"/>
              <a:t>4. </a:t>
            </a:r>
            <a:r>
              <a:rPr lang="en-US" sz="2400" dirty="0" smtClean="0"/>
              <a:t>SDL2 </a:t>
            </a:r>
            <a:r>
              <a:rPr lang="ru-RU" sz="2400" dirty="0" smtClean="0"/>
              <a:t>о</a:t>
            </a:r>
            <a:r>
              <a:rPr lang="ru-RU" sz="2400" dirty="0" smtClean="0"/>
              <a:t>фициально </a:t>
            </a:r>
            <a:r>
              <a:rPr lang="ru-RU" sz="2400" dirty="0"/>
              <a:t>поддерживаются операционные системы: </a:t>
            </a:r>
            <a:r>
              <a:rPr lang="ru-RU" sz="2400" dirty="0" err="1">
                <a:hlinkClick r:id="rId2" tooltip="Linux"/>
              </a:rPr>
              <a:t>Linux</a:t>
            </a:r>
            <a:r>
              <a:rPr lang="ru-RU" sz="2400" dirty="0"/>
              <a:t>, </a:t>
            </a:r>
            <a:r>
              <a:rPr lang="ru-RU" sz="2400" dirty="0" err="1">
                <a:hlinkClick r:id="rId3" tooltip="Microsoft Windows"/>
              </a:rPr>
              <a:t>Microsoft</a:t>
            </a:r>
            <a:r>
              <a:rPr lang="ru-RU" sz="2400" dirty="0">
                <a:hlinkClick r:id="rId3" tooltip="Microsoft Windows"/>
              </a:rPr>
              <a:t> Windows</a:t>
            </a:r>
            <a:r>
              <a:rPr lang="ru-RU" sz="2400" dirty="0"/>
              <a:t>, </a:t>
            </a:r>
            <a:r>
              <a:rPr lang="ru-RU" sz="2400" dirty="0" err="1">
                <a:hlinkClick r:id="rId4" tooltip="Mac OS X"/>
              </a:rPr>
              <a:t>Mac</a:t>
            </a:r>
            <a:r>
              <a:rPr lang="ru-RU" sz="2400" dirty="0">
                <a:hlinkClick r:id="rId4" tooltip="Mac OS X"/>
              </a:rPr>
              <a:t> OS X</a:t>
            </a:r>
            <a:r>
              <a:rPr lang="ru-RU" sz="2400" dirty="0"/>
              <a:t>, </a:t>
            </a:r>
            <a:r>
              <a:rPr lang="ru-RU" sz="2400" dirty="0" err="1">
                <a:hlinkClick r:id="rId5" tooltip="IOS"/>
              </a:rPr>
              <a:t>iOS</a:t>
            </a:r>
            <a:r>
              <a:rPr lang="ru-RU" sz="2400" dirty="0"/>
              <a:t> и </a:t>
            </a:r>
            <a:r>
              <a:rPr lang="ru-RU" sz="2400" dirty="0" err="1" smtClean="0">
                <a:hlinkClick r:id="rId6" tooltip="Android"/>
              </a:rPr>
              <a:t>Android</a:t>
            </a:r>
            <a:endParaRPr lang="ru-RU" sz="2400" dirty="0" smtClean="0"/>
          </a:p>
          <a:p>
            <a:endParaRPr lang="ru-RU" sz="2400" b="1" dirty="0" smtClean="0"/>
          </a:p>
          <a:p>
            <a:endParaRPr lang="ru-RU" sz="2400" b="1" dirty="0"/>
          </a:p>
          <a:p>
            <a:r>
              <a:rPr lang="ru-RU" sz="2400" b="1" dirty="0" smtClean="0"/>
              <a:t>Минусы:</a:t>
            </a:r>
            <a:endParaRPr lang="ru-RU" sz="2400" b="1" dirty="0" smtClean="0"/>
          </a:p>
          <a:p>
            <a:r>
              <a:rPr lang="ru-RU" sz="2400" dirty="0" smtClean="0"/>
              <a:t>1.Нехватка </a:t>
            </a:r>
            <a:r>
              <a:rPr lang="ru-RU" sz="2400" dirty="0" smtClean="0"/>
              <a:t>кнопок в игровом </a:t>
            </a:r>
            <a:r>
              <a:rPr lang="ru-RU" sz="2400" dirty="0" smtClean="0"/>
              <a:t>процессе (звука</a:t>
            </a:r>
            <a:r>
              <a:rPr lang="ru-RU" sz="2400" dirty="0" smtClean="0"/>
              <a:t>) и в конце </a:t>
            </a:r>
            <a:r>
              <a:rPr lang="ru-RU" sz="2400" dirty="0" smtClean="0"/>
              <a:t>игры (</a:t>
            </a:r>
            <a:r>
              <a:rPr lang="ru-RU" sz="2400" dirty="0" smtClean="0"/>
              <a:t>для перехода в главное меню</a:t>
            </a:r>
            <a:r>
              <a:rPr lang="ru-RU" sz="2400" dirty="0" smtClean="0"/>
              <a:t>)</a:t>
            </a:r>
            <a:endParaRPr lang="ru-RU" sz="2400" dirty="0" smtClean="0"/>
          </a:p>
          <a:p>
            <a:r>
              <a:rPr lang="ru-RU" sz="2400" dirty="0" smtClean="0"/>
              <a:t>2.Приложение </a:t>
            </a:r>
            <a:r>
              <a:rPr lang="ru-RU" sz="2400" dirty="0" smtClean="0"/>
              <a:t>не разворачивается на полный экран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44137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30157" y="2523198"/>
            <a:ext cx="8975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7200" b="0" cap="none" spc="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Спасибо за внимание!</a:t>
            </a:r>
            <a:endParaRPr lang="ru-RU" sz="72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4699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24738" y="204569"/>
            <a:ext cx="59226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Постановка</a:t>
            </a:r>
            <a:r>
              <a:rPr lang="ru-RU" sz="54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54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задачи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96346" y="1127899"/>
            <a:ext cx="1124115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Реализовать игровое приложение с возможностью выбора сложности игры, музыкальным сопровождением и оповещением о победе или проигрыше соответственно. </a:t>
            </a:r>
            <a:endParaRPr lang="ru-RU" sz="4400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71500" indent="-5715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4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Язык </a:t>
            </a:r>
            <a:r>
              <a:rPr lang="ru-RU" sz="4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приложения – </a:t>
            </a:r>
            <a:r>
              <a:rPr lang="ru-RU" sz="4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английский.</a:t>
            </a:r>
          </a:p>
          <a:p>
            <a:pPr marL="571500" indent="-5715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44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Осуществить </a:t>
            </a:r>
            <a:r>
              <a:rPr lang="ru-RU" sz="4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реализацию, применяя графику.</a:t>
            </a:r>
            <a:endParaRPr lang="ru-RU" sz="4400" dirty="0">
              <a:solidFill>
                <a:schemeClr val="accent5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86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01" y="671081"/>
            <a:ext cx="10058400" cy="59924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063854" y="-133674"/>
            <a:ext cx="44618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Главное меню</a:t>
            </a:r>
            <a:endParaRPr lang="ru-RU" sz="5400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7050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03" y="665922"/>
            <a:ext cx="10028583" cy="597463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538539" y="-167956"/>
            <a:ext cx="15953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Игра</a:t>
            </a:r>
            <a:endParaRPr lang="ru-RU" sz="5400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93051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0" y="778141"/>
            <a:ext cx="10058400" cy="59924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169846" y="-145189"/>
            <a:ext cx="3704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Конец игры</a:t>
            </a:r>
            <a:endParaRPr lang="ru-RU" sz="5400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4333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99971" y="124744"/>
            <a:ext cx="91721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Входные и выходные данные</a:t>
            </a:r>
            <a:endParaRPr lang="ru-RU" sz="5400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7748" y="1160683"/>
            <a:ext cx="8676861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Входные данные. Игра функционирует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 основе обработки событий 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мыши. 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зависимости от того какой уровень сложности выбрал пользователь, игра запускается с определёнными 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параметрами.</a:t>
            </a:r>
            <a:endParaRPr lang="ru-RU" sz="1100" dirty="0" smtClean="0">
              <a:solidFill>
                <a:schemeClr val="accent5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100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1100" dirty="0" smtClean="0">
              <a:solidFill>
                <a:schemeClr val="accent5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Выходные данные - результат игры.  Это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оповещение пользователя о проигрыше или победе. В игровом окне появляются надпись “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LOSE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!!!” </a:t>
            </a:r>
            <a:endParaRPr lang="ru-RU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или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WINNER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!!!” в соответствии с </a:t>
            </a: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исходом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игры </a:t>
            </a:r>
            <a:endParaRPr lang="ru-RU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и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кнопка “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RESTART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”.</a:t>
            </a:r>
            <a:endParaRPr lang="ru-RU" sz="1100" dirty="0">
              <a:solidFill>
                <a:schemeClr val="accent5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650" y="1160683"/>
            <a:ext cx="1958008" cy="19580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16869" r="23805" b="22922"/>
          <a:stretch/>
        </p:blipFill>
        <p:spPr>
          <a:xfrm>
            <a:off x="6660226" y="3834487"/>
            <a:ext cx="3862849" cy="272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882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3901" y="-204668"/>
            <a:ext cx="11595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Пример входных и выходных данных</a:t>
            </a:r>
            <a:endParaRPr lang="ru-RU" sz="5400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62" y="718662"/>
            <a:ext cx="7957755" cy="60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4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4578" y="0"/>
            <a:ext cx="96222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Обзор существующих решений</a:t>
            </a:r>
            <a:endParaRPr lang="ru-RU" sz="5400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403538" y="922321"/>
            <a:ext cx="7718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Существует онлайн-игра под названием “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Lights Troubles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4" y="1845651"/>
            <a:ext cx="8858441" cy="423709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265714" y="1383986"/>
            <a:ext cx="5190309" cy="3577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4347383" y="1322916"/>
            <a:ext cx="35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Стартовое положение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698707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476</Words>
  <Application>Microsoft Office PowerPoint</Application>
  <PresentationFormat>Широкоэкранный</PresentationFormat>
  <Paragraphs>85</Paragraphs>
  <Slides>23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SimSun</vt:lpstr>
      <vt:lpstr>Arial</vt:lpstr>
      <vt:lpstr>Calibri</vt:lpstr>
      <vt:lpstr>Calibri Light</vt:lpstr>
      <vt:lpstr>Tahoma</vt:lpstr>
      <vt:lpstr>Times New Roman</vt:lpstr>
      <vt:lpstr>Тема Office</vt:lpstr>
      <vt:lpstr>Федеральное государственное автономное образовательное учреждение высшего образования НАЦИОНАЛЬНЫЙ ИССЛЕДОВАТЕЛЬСКИЙ УНИВЕРСИТЕТ «ВЫСШАЯ ШКОЛА ЭКОНОМИКИ»  Факультет информатики, математики и компьютерных наук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Федеральное государственное автономное образовательное учреждение высшего образования НАЦИОНАЛЬНЫЙ ИССЛЕДОВАТЕЛЬСКИЙ УНИВЕРСИТЕТ «ВЫСШАЯ ШКОЛА ЭКОНОМИКИ» Факультет информатики, математики и компьютерных наук</dc:title>
  <dc:creator>Пользователь Windows</dc:creator>
  <cp:lastModifiedBy>Пользователь Windows</cp:lastModifiedBy>
  <cp:revision>37</cp:revision>
  <dcterms:created xsi:type="dcterms:W3CDTF">2019-05-30T16:33:57Z</dcterms:created>
  <dcterms:modified xsi:type="dcterms:W3CDTF">2019-05-31T19:39:43Z</dcterms:modified>
</cp:coreProperties>
</file>